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custom-properties+xml" PartName="/docProps/custom.xml"/>
  <Override ContentType="application/binary" PartName="/ppt/metadata"/>
  <Override ContentType="application/vnd.openxmlformats-officedocument.presentationml.notesMaster+xml" PartName="/ppt/notesMasters/notesMaster1.xml"/>
  <Override ContentType="application/vnd.openxmlformats-officedocument.presentationml.presProps+xml" PartName="/ppt/presProps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5"/>
    <p:sldMasterId id="2147483650" r:id="rId6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</p:sldIdLst>
  <p:sldSz cy="13716000" cx="24384000"/>
  <p:notesSz cx="6858000" cy="9144000"/>
  <p:embeddedFontLst>
    <p:embeddedFont>
      <p:font typeface="Helvetica Neue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4320">
          <p15:clr>
            <a:srgbClr val="000000"/>
          </p15:clr>
        </p15:guide>
        <p15:guide id="2" pos="7680">
          <p15:clr>
            <a:srgbClr val="000000"/>
          </p15:clr>
        </p15:guide>
      </p15:sldGuideLst>
    </p:ext>
    <p:ext uri="http://customooxmlschemas.google.com/">
      <go:slidesCustomData xmlns:go="http://customooxmlschemas.google.com/" r:id="rId20" roundtripDataSignature="AMtx7mgsg4+KfAo48CX86oeQhVzsG5Kih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05CEC80-866E-49FD-BCF8-FEC1B6AF4CC7}">
  <a:tblStyle styleId="{905CEC80-866E-49FD-BCF8-FEC1B6AF4CC7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  <a:tblStyle styleId="{4BA66591-8BB6-4BCB-9978-CA17030C1C2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12700">
              <a:solidFill>
                <a:srgbClr val="000000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320" orient="horz"/>
        <p:guide pos="76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customschemas.google.com/relationships/presentationmetadata" Target="metadata"/><Relationship Id="rId11" Type="http://schemas.openxmlformats.org/officeDocument/2006/relationships/slide" Target="slides/slide4.xml"/><Relationship Id="rId10" Type="http://schemas.openxmlformats.org/officeDocument/2006/relationships/slide" Target="slides/slide3.xml"/><Relationship Id="rId13" Type="http://schemas.openxmlformats.org/officeDocument/2006/relationships/slide" Target="slides/slide6.xml"/><Relationship Id="rId12" Type="http://schemas.openxmlformats.org/officeDocument/2006/relationships/slide" Target="slides/slide5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2.xml"/><Relationship Id="rId15" Type="http://schemas.openxmlformats.org/officeDocument/2006/relationships/slide" Target="slides/slide8.xml"/><Relationship Id="rId14" Type="http://schemas.openxmlformats.org/officeDocument/2006/relationships/slide" Target="slides/slide7.xml"/><Relationship Id="rId17" Type="http://schemas.openxmlformats.org/officeDocument/2006/relationships/font" Target="fonts/HelveticaNeue-bold.fntdata"/><Relationship Id="rId16" Type="http://schemas.openxmlformats.org/officeDocument/2006/relationships/font" Target="fonts/HelveticaNeue-regular.fntdata"/><Relationship Id="rId5" Type="http://schemas.openxmlformats.org/officeDocument/2006/relationships/slideMaster" Target="slideMasters/slideMaster1.xml"/><Relationship Id="rId19" Type="http://schemas.openxmlformats.org/officeDocument/2006/relationships/font" Target="fonts/HelveticaNeue-boldItalic.fntdata"/><Relationship Id="rId6" Type="http://schemas.openxmlformats.org/officeDocument/2006/relationships/slideMaster" Target="slideMasters/slideMaster2.xml"/><Relationship Id="rId18" Type="http://schemas.openxmlformats.org/officeDocument/2006/relationships/font" Target="fonts/HelveticaNeue-italic.fntdata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" name="Google Shape;27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" name="Google Shape;3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0" name="Google Shape;4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8" name="Google Shape;4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7" name="Google Shape;57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12b67904811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5" name="Google Shape;65;g12b67904811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5" name="Google Shape;75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layout with centered title and subtitle placeholders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9"/>
          <p:cNvSpPr txBox="1"/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" name="Google Shape;11;p9"/>
          <p:cNvSpPr txBox="1"/>
          <p:nvPr>
            <p:ph idx="1" type="subTitle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1pPr>
            <a:lvl2pPr lvl="1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lvl="2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lvl="3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lvl="4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lvl="5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lvl="6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lvl="7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lvl="8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12" name="Google Shape;12;p9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3" name="Google Shape;13;p9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4" name="Google Shape;14;p9"/>
          <p:cNvSpPr txBox="1"/>
          <p:nvPr>
            <p:ph idx="12" type="sldNum"/>
          </p:nvPr>
        </p:nvSpPr>
        <p:spPr>
          <a:xfrm>
            <a:off x="12006262" y="13079412"/>
            <a:ext cx="369887" cy="37465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ext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11"/>
          <p:cNvSpPr txBox="1"/>
          <p:nvPr>
            <p:ph type="title"/>
          </p:nvPr>
        </p:nvSpPr>
        <p:spPr>
          <a:xfrm>
            <a:off x="1206500" y="952500"/>
            <a:ext cx="219710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11"/>
          <p:cNvSpPr txBox="1"/>
          <p:nvPr>
            <p:ph idx="1" type="body"/>
          </p:nvPr>
        </p:nvSpPr>
        <p:spPr>
          <a:xfrm>
            <a:off x="1206500" y="4248150"/>
            <a:ext cx="21971000" cy="8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369189" lvl="0" marL="457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1pPr>
            <a:lvl2pPr indent="-369189" lvl="1" marL="914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2pPr>
            <a:lvl3pPr indent="-369189" lvl="2" marL="1371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3pPr>
            <a:lvl4pPr indent="-369189" lvl="3" marL="1828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4pPr>
            <a:lvl5pPr indent="-369189" lvl="4" marL="22860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5pPr>
            <a:lvl6pPr indent="-369189" lvl="5" marL="27432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6pPr>
            <a:lvl7pPr indent="-369189" lvl="6" marL="32004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7pPr>
            <a:lvl8pPr indent="-369189" lvl="7" marL="36576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8pPr>
            <a:lvl9pPr indent="-369189" lvl="8" marL="411480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2214"/>
              <a:buChar char="•"/>
              <a:defRPr/>
            </a:lvl9pPr>
          </a:lstStyle>
          <a:p/>
        </p:txBody>
      </p:sp>
      <p:sp>
        <p:nvSpPr>
          <p:cNvPr id="22" name="Google Shape;22;p11"/>
          <p:cNvSpPr txBox="1"/>
          <p:nvPr>
            <p:ph idx="10" type="dt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3" name="Google Shape;23;p11"/>
          <p:cNvSpPr txBox="1"/>
          <p:nvPr>
            <p:ph idx="11" type="ftr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24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24" name="Google Shape;24;p11"/>
          <p:cNvSpPr txBox="1"/>
          <p:nvPr>
            <p:ph idx="12" type="sldNum"/>
          </p:nvPr>
        </p:nvSpPr>
        <p:spPr>
          <a:xfrm>
            <a:off x="11999912" y="13079412"/>
            <a:ext cx="369887" cy="37465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800"/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image" Target="../media/image5.png"/><Relationship Id="rId2" Type="http://schemas.openxmlformats.org/officeDocument/2006/relationships/slideLayout" Target="../slideLayouts/slideLayout1.xml"/><Relationship Id="rId3" Type="http://schemas.openxmlformats.org/officeDocument/2006/relationships/theme" Target="../theme/theme1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/>
          <p:nvPr>
            <p:ph type="title"/>
          </p:nvPr>
        </p:nvSpPr>
        <p:spPr>
          <a:xfrm>
            <a:off x="1204912" y="2574925"/>
            <a:ext cx="21972587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7" name="Google Shape;7;p8"/>
          <p:cNvSpPr txBox="1"/>
          <p:nvPr>
            <p:ph idx="1" type="body"/>
          </p:nvPr>
        </p:nvSpPr>
        <p:spPr>
          <a:xfrm>
            <a:off x="1206500" y="7196137"/>
            <a:ext cx="21971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8" name="Google Shape;8;p8"/>
          <p:cNvSpPr txBox="1"/>
          <p:nvPr>
            <p:ph idx="12" type="sldNum"/>
          </p:nvPr>
        </p:nvSpPr>
        <p:spPr>
          <a:xfrm>
            <a:off x="12006262" y="13079412"/>
            <a:ext cx="369887" cy="37465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/>
          <p:nvPr>
            <p:ph type="title"/>
          </p:nvPr>
        </p:nvSpPr>
        <p:spPr>
          <a:xfrm>
            <a:off x="1206500" y="952500"/>
            <a:ext cx="219710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lvl="0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b="1" i="0" sz="85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7" name="Google Shape;17;p10"/>
          <p:cNvSpPr txBox="1"/>
          <p:nvPr>
            <p:ph idx="1" type="body"/>
          </p:nvPr>
        </p:nvSpPr>
        <p:spPr>
          <a:xfrm>
            <a:off x="1206500" y="4248150"/>
            <a:ext cx="21971000" cy="82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>
            <a:lvl1pPr indent="-603504" lvl="0" marL="457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-603504" lvl="1" marL="914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-603504" lvl="2" marL="1371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-603504" lvl="3" marL="1828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-603504" lvl="4" marL="22860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-603504" lvl="5" marL="27432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-603504" lvl="6" marL="32004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-603504" lvl="7" marL="36576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-603503" lvl="8" marL="4114800" marR="0" rtl="0" algn="l">
              <a:lnSpc>
                <a:spcPct val="90000"/>
              </a:lnSpc>
              <a:spcBef>
                <a:spcPts val="4500"/>
              </a:spcBef>
              <a:spcAft>
                <a:spcPts val="0"/>
              </a:spcAft>
              <a:buClr>
                <a:srgbClr val="FFFFFF"/>
              </a:buClr>
              <a:buSzPts val="5904"/>
              <a:buFont typeface="Helvetica Neue"/>
              <a:buChar char="•"/>
              <a:defRPr b="0" i="0" sz="4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18" name="Google Shape;18;p10"/>
          <p:cNvSpPr txBox="1"/>
          <p:nvPr>
            <p:ph idx="12" type="sldNum"/>
          </p:nvPr>
        </p:nvSpPr>
        <p:spPr>
          <a:xfrm>
            <a:off x="11999912" y="13079412"/>
            <a:ext cx="369887" cy="37465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>
            <a:lvl1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indent="0" lvl="1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indent="0" lvl="2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indent="0" lvl="3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indent="0" lvl="4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indent="0" lvl="5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indent="0" lvl="6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indent="0" lvl="7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indent="0" lvl="8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Helvetica Neue"/>
              <a:buNone/>
              <a:def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 sz="14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1" r:id="rId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1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0.png"/><Relationship Id="rId4" Type="http://schemas.openxmlformats.org/officeDocument/2006/relationships/image" Target="../media/image15.png"/><Relationship Id="rId5" Type="http://schemas.openxmlformats.org/officeDocument/2006/relationships/image" Target="../media/image8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Relationship Id="rId4" Type="http://schemas.openxmlformats.org/officeDocument/2006/relationships/image" Target="../media/image13.png"/><Relationship Id="rId5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16.png"/><Relationship Id="rId5" Type="http://schemas.openxmlformats.org/officeDocument/2006/relationships/image" Target="../media/image12.png"/><Relationship Id="rId6" Type="http://schemas.openxmlformats.org/officeDocument/2006/relationships/image" Target="../media/image9.png"/><Relationship Id="rId7" Type="http://schemas.openxmlformats.org/officeDocument/2006/relationships/image" Target="../media/image1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1"/>
          <p:cNvSpPr txBox="1"/>
          <p:nvPr>
            <p:ph type="ctrTitle"/>
          </p:nvPr>
        </p:nvSpPr>
        <p:spPr>
          <a:xfrm>
            <a:off x="1028700" y="2773362"/>
            <a:ext cx="21971000" cy="4648200"/>
          </a:xfrm>
          <a:prstGeom prst="rect">
            <a:avLst/>
          </a:prstGeom>
          <a:noFill/>
          <a:ln>
            <a:noFill/>
          </a:ln>
        </p:spPr>
        <p:txBody>
          <a:bodyPr anchorCtr="0" anchor="b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600"/>
              <a:buFont typeface="Helvetica Neue"/>
              <a:buNone/>
            </a:pPr>
            <a:r>
              <a:rPr b="1" i="0" lang="en-US" sz="11600" u="non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The A-Team</a:t>
            </a:r>
            <a:endParaRPr/>
          </a:p>
        </p:txBody>
      </p:sp>
      <p:sp>
        <p:nvSpPr>
          <p:cNvPr id="30" name="Google Shape;30;p1"/>
          <p:cNvSpPr txBox="1"/>
          <p:nvPr>
            <p:ph idx="1" type="subTitle"/>
          </p:nvPr>
        </p:nvSpPr>
        <p:spPr>
          <a:xfrm>
            <a:off x="1493837" y="7505700"/>
            <a:ext cx="21971000" cy="1905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6765"/>
              <a:buFont typeface="Helvetica Neue"/>
              <a:buNone/>
            </a:pPr>
            <a:r>
              <a:rPr b="1" i="0" lang="en-US" sz="5500" u="none" cap="none" strike="noStrik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Project Milestone</a:t>
            </a:r>
            <a:r>
              <a:rPr b="1" i="0" lang="en-US" sz="5500" u="none" cap="none" strike="noStrik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r>
              <a:rPr b="1" lang="en-US" sz="5500">
                <a:solidFill>
                  <a:srgbClr val="531B93"/>
                </a:solidFill>
              </a:rPr>
              <a:t>R</a:t>
            </a:r>
            <a:r>
              <a:rPr b="1" i="0" lang="en-US" sz="5500" u="none" cap="none" strike="noStrik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eview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2"/>
          <p:cNvSpPr txBox="1"/>
          <p:nvPr>
            <p:ph type="title"/>
          </p:nvPr>
        </p:nvSpPr>
        <p:spPr>
          <a:xfrm>
            <a:off x="1206500" y="2584450"/>
            <a:ext cx="21971000" cy="14335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600"/>
              <a:buFont typeface="Helvetica Neue"/>
              <a:buNone/>
            </a:pPr>
            <a:r>
              <a:rPr b="1" i="0" lang="en-US" sz="86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IMDb Movie Genre Classification</a:t>
            </a:r>
            <a:endParaRPr/>
          </a:p>
        </p:txBody>
      </p:sp>
      <p:sp>
        <p:nvSpPr>
          <p:cNvPr id="36" name="Google Shape;36;p2"/>
          <p:cNvSpPr txBox="1"/>
          <p:nvPr/>
        </p:nvSpPr>
        <p:spPr>
          <a:xfrm>
            <a:off x="1206500" y="4879975"/>
            <a:ext cx="21971000" cy="935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300"/>
              <a:buFont typeface="Helvetica Neue"/>
              <a:buNone/>
            </a:pPr>
            <a:r>
              <a:rPr b="1" i="0" lang="en-US" sz="33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Synopsis - Create a Movie Genre Classification Model by implementing the data science pipeline.</a:t>
            </a:r>
            <a:endParaRPr/>
          </a:p>
        </p:txBody>
      </p:sp>
      <p:sp>
        <p:nvSpPr>
          <p:cNvPr id="37" name="Google Shape;37;p2"/>
          <p:cNvSpPr txBox="1"/>
          <p:nvPr>
            <p:ph idx="1" type="body"/>
          </p:nvPr>
        </p:nvSpPr>
        <p:spPr>
          <a:xfrm>
            <a:off x="1206500" y="6678612"/>
            <a:ext cx="21971000" cy="339407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b="0" i="0" lang="en-US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IMDb (an acronym for Internet Movie Database) is an online database of information related to films, television</a:t>
            </a:r>
            <a:r>
              <a:rPr lang="en-US" sz="3300">
                <a:solidFill>
                  <a:srgbClr val="000000"/>
                </a:solidFill>
              </a:rPr>
              <a:t> </a:t>
            </a:r>
            <a:r>
              <a:rPr b="0" i="0" lang="en-US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programs, home videos, video games, and streaming content online – including cast, production crew and personal biographies, plot summaries, trivia, ratings, and fan and critics’ reviews.</a:t>
            </a:r>
            <a:r>
              <a:rPr b="0" i="0" lang="en-US" sz="33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endParaRPr b="0" i="0" sz="3300" u="none" cap="none" strike="noStrike">
              <a:solidFill>
                <a:srgbClr val="000000"/>
              </a:solidFill>
              <a:latin typeface="Times"/>
              <a:ea typeface="Times"/>
              <a:cs typeface="Times"/>
              <a:sym typeface="Times"/>
            </a:endParaRPr>
          </a:p>
          <a:p>
            <a:pPr indent="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b="0" i="0" lang="en-US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We intend to use the IMDb dataset to predict the primary genre of a movie, relying only on the natural language description of the movie on IMDb.</a:t>
            </a:r>
            <a:r>
              <a:rPr b="0" i="0" lang="en-US" sz="3300" u="none" cap="none" strike="noStrike">
                <a:solidFill>
                  <a:srgbClr val="000000"/>
                </a:solidFill>
                <a:latin typeface="Times"/>
                <a:ea typeface="Times"/>
                <a:cs typeface="Times"/>
                <a:sym typeface="Times"/>
              </a:rPr>
              <a:t> </a:t>
            </a:r>
            <a:r>
              <a:rPr b="0" i="0" lang="en-US" sz="33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Our model would be able to predict genres from natural language descriptions. The knowledge extracted from this task can also be transferred with little effort to more impactful problems.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3"/>
          <p:cNvSpPr txBox="1"/>
          <p:nvPr>
            <p:ph type="title"/>
          </p:nvPr>
        </p:nvSpPr>
        <p:spPr>
          <a:xfrm>
            <a:off x="1360487" y="1998662"/>
            <a:ext cx="21971000" cy="14335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600"/>
              <a:buFont typeface="Helvetica Neue"/>
              <a:buNone/>
            </a:pPr>
            <a:r>
              <a:rPr lang="en-US" sz="8600">
                <a:solidFill>
                  <a:srgbClr val="531B93"/>
                </a:solidFill>
              </a:rPr>
              <a:t>Overview</a:t>
            </a:r>
            <a:endParaRPr/>
          </a:p>
        </p:txBody>
      </p:sp>
      <p:sp>
        <p:nvSpPr>
          <p:cNvPr id="43" name="Google Shape;43;p3"/>
          <p:cNvSpPr txBox="1"/>
          <p:nvPr>
            <p:ph idx="1" type="body"/>
          </p:nvPr>
        </p:nvSpPr>
        <p:spPr>
          <a:xfrm>
            <a:off x="1206450" y="3569350"/>
            <a:ext cx="21971100" cy="918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000000"/>
                </a:solidFill>
              </a:rPr>
              <a:t>We are using the IMDb </a:t>
            </a:r>
            <a:r>
              <a:rPr lang="en-US" sz="3300">
                <a:solidFill>
                  <a:srgbClr val="000000"/>
                </a:solidFill>
              </a:rPr>
              <a:t>dataset from Kaggle. The train data has 54212 rows and the test dataset has 54200 rows.</a:t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000000"/>
                </a:solidFill>
              </a:rPr>
              <a:t>Progress made so far:</a:t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Data Preprocessing</a:t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Exploratory Data Analysis</a:t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Preliminary results using 3 multiclass classification models</a:t>
            </a:r>
            <a:endParaRPr sz="3300">
              <a:solidFill>
                <a:srgbClr val="000000"/>
              </a:solidFill>
            </a:endParaRPr>
          </a:p>
        </p:txBody>
      </p:sp>
      <p:pic>
        <p:nvPicPr>
          <p:cNvPr id="44" name="Google Shape;44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892825" y="5029200"/>
            <a:ext cx="7649875" cy="3406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45" name="Google Shape;45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4979834" y="5029200"/>
            <a:ext cx="6325691" cy="3406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/>
          <p:nvPr>
            <p:ph type="title"/>
          </p:nvPr>
        </p:nvSpPr>
        <p:spPr>
          <a:xfrm>
            <a:off x="1206500" y="952500"/>
            <a:ext cx="219710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500"/>
              <a:buFont typeface="Helvetica Neue"/>
              <a:buNone/>
            </a:pPr>
            <a:r>
              <a:rPr lang="en-US">
                <a:solidFill>
                  <a:srgbClr val="531B93"/>
                </a:solidFill>
              </a:rPr>
              <a:t>Data Preprocessing</a:t>
            </a: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51" name="Google Shape;51;p5"/>
          <p:cNvSpPr txBox="1"/>
          <p:nvPr/>
        </p:nvSpPr>
        <p:spPr>
          <a:xfrm>
            <a:off x="1206500" y="2244725"/>
            <a:ext cx="21971000" cy="935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2" name="Google Shape;52;p5"/>
          <p:cNvSpPr txBox="1"/>
          <p:nvPr>
            <p:ph idx="1" type="body"/>
          </p:nvPr>
        </p:nvSpPr>
        <p:spPr>
          <a:xfrm>
            <a:off x="1082500" y="2908800"/>
            <a:ext cx="21971100" cy="825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4381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The dataset has no missing values.</a:t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Snapshot of the dataset is as shown below:</a:t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For preprocessing,</a:t>
            </a:r>
            <a:endParaRPr sz="3300">
              <a:solidFill>
                <a:srgbClr val="000000"/>
              </a:solidFill>
            </a:endParaRPr>
          </a:p>
          <a:p>
            <a:pPr indent="-43815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Removed stopwords, punctuations, etc. in description.</a:t>
            </a:r>
            <a:endParaRPr sz="3300">
              <a:solidFill>
                <a:srgbClr val="000000"/>
              </a:solidFill>
            </a:endParaRPr>
          </a:p>
          <a:p>
            <a:pPr indent="-43815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Performed Stemming</a:t>
            </a:r>
            <a:endParaRPr sz="3300">
              <a:solidFill>
                <a:srgbClr val="000000"/>
              </a:solidFill>
            </a:endParaRPr>
          </a:p>
          <a:p>
            <a:pPr indent="-438150" lvl="1" marL="9144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Extracted years</a:t>
            </a:r>
            <a:endParaRPr sz="3300">
              <a:solidFill>
                <a:srgbClr val="000000"/>
              </a:solidFill>
            </a:endParaRPr>
          </a:p>
          <a:p>
            <a:pPr indent="-43815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Char char="•"/>
            </a:pPr>
            <a:r>
              <a:rPr lang="en-US" sz="3300">
                <a:solidFill>
                  <a:srgbClr val="000000"/>
                </a:solidFill>
              </a:rPr>
              <a:t>Snapshot of resulting dataset:</a:t>
            </a:r>
            <a:endParaRPr sz="3300">
              <a:solidFill>
                <a:srgbClr val="000000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</a:endParaRPr>
          </a:p>
        </p:txBody>
      </p:sp>
      <p:pic>
        <p:nvPicPr>
          <p:cNvPr id="53" name="Google Shape;53;p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05575" y="4669800"/>
            <a:ext cx="11372850" cy="2076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54" name="Google Shape;54;p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65113" y="9604900"/>
            <a:ext cx="16205880" cy="2247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4"/>
          <p:cNvSpPr txBox="1"/>
          <p:nvPr>
            <p:ph type="title"/>
          </p:nvPr>
        </p:nvSpPr>
        <p:spPr>
          <a:xfrm>
            <a:off x="1206500" y="1217612"/>
            <a:ext cx="21971000" cy="1433512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500"/>
              <a:buFont typeface="Helvetica Neue"/>
              <a:buNone/>
            </a:pP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</a:t>
            </a:r>
            <a:r>
              <a:rPr lang="en-US">
                <a:solidFill>
                  <a:srgbClr val="531B93"/>
                </a:solidFill>
              </a:rPr>
              <a:t>xploratory Data Analysis</a:t>
            </a: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60" name="Google Shape;60;p4"/>
          <p:cNvSpPr txBox="1"/>
          <p:nvPr>
            <p:ph idx="1" type="body"/>
          </p:nvPr>
        </p:nvSpPr>
        <p:spPr>
          <a:xfrm>
            <a:off x="1206500" y="3161337"/>
            <a:ext cx="21971100" cy="8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The histogram of the different genres in the dataset is as follows:</a:t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We find that the count of different genre movies made changes over the years:</a:t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b="0" i="0" lang="en-US" sz="3300" u="none" cap="none" strike="noStrike">
                <a:solidFill>
                  <a:srgbClr val="424242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 </a:t>
            </a:r>
            <a:endParaRPr/>
          </a:p>
        </p:txBody>
      </p:sp>
      <p:pic>
        <p:nvPicPr>
          <p:cNvPr id="61" name="Google Shape;61;p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028500" y="3720838"/>
            <a:ext cx="6326976" cy="3816050"/>
          </a:xfrm>
          <a:prstGeom prst="rect">
            <a:avLst/>
          </a:prstGeom>
          <a:noFill/>
          <a:ln>
            <a:noFill/>
          </a:ln>
        </p:spPr>
      </p:pic>
      <p:pic>
        <p:nvPicPr>
          <p:cNvPr id="62" name="Google Shape;62;p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671701" y="8317725"/>
            <a:ext cx="11040573" cy="49978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12b67904811_0_5"/>
          <p:cNvSpPr txBox="1"/>
          <p:nvPr>
            <p:ph type="title"/>
          </p:nvPr>
        </p:nvSpPr>
        <p:spPr>
          <a:xfrm>
            <a:off x="1206500" y="1217612"/>
            <a:ext cx="21971100" cy="14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500"/>
              <a:buFont typeface="Helvetica Neue"/>
              <a:buNone/>
            </a:pP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E</a:t>
            </a:r>
            <a:r>
              <a:rPr lang="en-US">
                <a:solidFill>
                  <a:srgbClr val="531B93"/>
                </a:solidFill>
              </a:rPr>
              <a:t>xploratory Data Analysis</a:t>
            </a: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 </a:t>
            </a:r>
            <a:endParaRPr/>
          </a:p>
        </p:txBody>
      </p:sp>
      <p:sp>
        <p:nvSpPr>
          <p:cNvPr id="68" name="Google Shape;68;g12b67904811_0_5"/>
          <p:cNvSpPr txBox="1"/>
          <p:nvPr>
            <p:ph idx="1" type="body"/>
          </p:nvPr>
        </p:nvSpPr>
        <p:spPr>
          <a:xfrm>
            <a:off x="1206500" y="3037312"/>
            <a:ext cx="21971100" cy="82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Next, we analyzed the frequent words in description column as shown in the word cloud:</a:t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t/>
            </a:r>
            <a:endParaRPr sz="3300">
              <a:solidFill>
                <a:srgbClr val="42424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We found that different genres have a different list of frequent words which also change over the years. The</a:t>
            </a:r>
            <a:r>
              <a:rPr lang="en-US" sz="3300">
                <a:solidFill>
                  <a:srgbClr val="424242"/>
                </a:solidFill>
              </a:rPr>
              <a:t> </a:t>
            </a:r>
            <a:endParaRPr sz="3300">
              <a:solidFill>
                <a:srgbClr val="42424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word </a:t>
            </a:r>
            <a:r>
              <a:rPr lang="en-US" sz="3300">
                <a:solidFill>
                  <a:srgbClr val="424242"/>
                </a:solidFill>
              </a:rPr>
              <a:t>clouds for the genre drama over the years as shown below demonstrates this phenomenon:</a:t>
            </a:r>
            <a:endParaRPr sz="3300">
              <a:solidFill>
                <a:srgbClr val="424242"/>
              </a:solidFill>
            </a:endParaRPr>
          </a:p>
          <a:p>
            <a:pPr indent="0" lvl="0" mar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					</a:t>
            </a:r>
            <a:r>
              <a:rPr b="1" lang="en-US" sz="3300">
                <a:solidFill>
                  <a:srgbClr val="424242"/>
                </a:solidFill>
              </a:rPr>
              <a:t>Year 1914</a:t>
            </a:r>
            <a:r>
              <a:rPr lang="en-US" sz="3300">
                <a:solidFill>
                  <a:srgbClr val="424242"/>
                </a:solidFill>
              </a:rPr>
              <a:t>										</a:t>
            </a:r>
            <a:r>
              <a:rPr b="1" lang="en-US" sz="3300">
                <a:solidFill>
                  <a:srgbClr val="424242"/>
                </a:solidFill>
              </a:rPr>
              <a:t>	Year 1954</a:t>
            </a:r>
            <a:r>
              <a:rPr lang="en-US" sz="3300">
                <a:solidFill>
                  <a:srgbClr val="424242"/>
                </a:solidFill>
              </a:rPr>
              <a:t>												</a:t>
            </a:r>
            <a:r>
              <a:rPr b="1" lang="en-US" sz="3300">
                <a:solidFill>
                  <a:srgbClr val="424242"/>
                </a:solidFill>
              </a:rPr>
              <a:t>Year 2014</a:t>
            </a:r>
            <a:endParaRPr b="1" sz="3300">
              <a:solidFill>
                <a:srgbClr val="424242"/>
              </a:solidFill>
            </a:endParaRPr>
          </a:p>
          <a:p>
            <a:pPr indent="-609600" lvl="0" marL="6096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424242"/>
              </a:buClr>
              <a:buSzPts val="4059"/>
              <a:buFont typeface="Helvetica Neue"/>
              <a:buNone/>
            </a:pPr>
            <a:r>
              <a:rPr lang="en-US" sz="3300">
                <a:solidFill>
                  <a:srgbClr val="424242"/>
                </a:solidFill>
              </a:rPr>
              <a:t>		</a:t>
            </a:r>
            <a:endParaRPr sz="3300">
              <a:solidFill>
                <a:srgbClr val="424242"/>
              </a:solidFill>
            </a:endParaRPr>
          </a:p>
        </p:txBody>
      </p:sp>
      <p:pic>
        <p:nvPicPr>
          <p:cNvPr id="69" name="Google Shape;69;g12b67904811_0_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54836" y="3610825"/>
            <a:ext cx="5474325" cy="36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0" name="Google Shape;70;g12b67904811_0_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219925" y="9262325"/>
            <a:ext cx="5196150" cy="3411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g12b67904811_0_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777425" y="9152475"/>
            <a:ext cx="5366338" cy="363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72" name="Google Shape;72;g12b67904811_0_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15886325" y="9105262"/>
            <a:ext cx="5572288" cy="3726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6"/>
          <p:cNvSpPr txBox="1"/>
          <p:nvPr>
            <p:ph type="title"/>
          </p:nvPr>
        </p:nvSpPr>
        <p:spPr>
          <a:xfrm>
            <a:off x="1206500" y="952500"/>
            <a:ext cx="219710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500"/>
              <a:buFont typeface="Helvetica Neue"/>
              <a:buNone/>
            </a:pP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Model Experiments</a:t>
            </a:r>
            <a:endParaRPr/>
          </a:p>
        </p:txBody>
      </p:sp>
      <p:sp>
        <p:nvSpPr>
          <p:cNvPr id="78" name="Google Shape;78;p6"/>
          <p:cNvSpPr txBox="1"/>
          <p:nvPr>
            <p:ph idx="1" type="body"/>
          </p:nvPr>
        </p:nvSpPr>
        <p:spPr>
          <a:xfrm>
            <a:off x="1206450" y="2703175"/>
            <a:ext cx="21971100" cy="64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experimented with 3 simple multiclass classification models that can be used out-of-the-box in Tensorflow/Keras. The text descriptions were tokenized to numerical </a:t>
            </a: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vector</a:t>
            </a: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representations of their first 32 words. The models used are:</a:t>
            </a:r>
            <a:endParaRPr sz="3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0960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AutoNum type="arabicPeriod"/>
            </a:pPr>
            <a:r>
              <a:rPr b="1" i="0" lang="en-US" sz="33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Vanilla Neural Network</a:t>
            </a:r>
            <a:r>
              <a:rPr b="1"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: </a:t>
            </a: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Hidden layer sizes - (128, 256, 256, 128), followed by a softmax layer</a:t>
            </a:r>
            <a:endParaRPr i="0" sz="33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0960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AutoNum type="arabicPeriod"/>
            </a:pPr>
            <a:r>
              <a:rPr b="1" i="0" lang="en-US" sz="33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Gated Recurrent Unit (GRU): </a:t>
            </a:r>
            <a:r>
              <a:rPr i="0" lang="en-US" sz="33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embedding layer followed by a </a:t>
            </a: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GRU layer followed by a softmax layer</a:t>
            </a:r>
            <a:endParaRPr i="0" sz="33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609600" lvl="0" marL="609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300"/>
              <a:buFont typeface="Arial"/>
              <a:buAutoNum type="arabicPeriod"/>
            </a:pPr>
            <a:r>
              <a:rPr b="1" i="0" lang="en-US" sz="3300" u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Long Short-Term Memory (LSTM): </a:t>
            </a: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An embedding layer followed by an LSTM layer followed by a softmax layer</a:t>
            </a:r>
            <a:endParaRPr i="0" sz="3300" u="non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We used half of the available data (48,000 examples) for training our models, including a validation set of 3,000 examples. Our evaluation was done on a small test set containing 5,000 examples. </a:t>
            </a:r>
            <a:b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3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 results compare well with the baseline accuracy of 0.4, though others have done better with transformers:</a:t>
            </a:r>
            <a:endParaRPr sz="3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3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79" name="Google Shape;79;p6"/>
          <p:cNvGraphicFramePr/>
          <p:nvPr/>
        </p:nvGraphicFramePr>
        <p:xfrm>
          <a:off x="2170950" y="947282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{905CEC80-866E-49FD-BCF8-FEC1B6AF4CC7}</a:tableStyleId>
              </a:tblPr>
              <a:tblGrid>
                <a:gridCol w="5756275"/>
                <a:gridCol w="8123475"/>
                <a:gridCol w="6939875"/>
              </a:tblGrid>
              <a:tr h="1291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/>
                        <a:t>Model</a:t>
                      </a:r>
                      <a:endParaRPr b="1" sz="3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/>
                        <a:t>Iterations before Convergence</a:t>
                      </a:r>
                      <a:endParaRPr b="1" sz="3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3600"/>
                        <a:t>Test Classification Accuracy</a:t>
                      </a:r>
                      <a:endParaRPr b="1" sz="36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Neural Network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19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0.2356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GRU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14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0.4822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8877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LSTM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10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3000"/>
                        <a:t>0.4990</a:t>
                      </a:r>
                      <a:endParaRPr sz="30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424242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blipFill>
          <a:blip r:embed="rId3">
            <a:alphaModFix/>
          </a:blip>
          <a:stretch>
            <a:fillRect/>
          </a:stretch>
        </a:blipFill>
      </p:bgPr>
    </p:bg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7"/>
          <p:cNvSpPr txBox="1"/>
          <p:nvPr>
            <p:ph type="title"/>
          </p:nvPr>
        </p:nvSpPr>
        <p:spPr>
          <a:xfrm>
            <a:off x="1206500" y="952500"/>
            <a:ext cx="21971000" cy="1431925"/>
          </a:xfrm>
          <a:prstGeom prst="rect">
            <a:avLst/>
          </a:prstGeom>
          <a:noFill/>
          <a:ln>
            <a:noFill/>
          </a:ln>
        </p:spPr>
        <p:txBody>
          <a:bodyPr anchorCtr="0" anchor="t" bIns="50800" lIns="50800" spcFirstLastPara="1" rIns="50800" wrap="square" tIns="50800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>
                <a:srgbClr val="531B93"/>
              </a:buClr>
              <a:buSzPts val="8500"/>
              <a:buFont typeface="Helvetica Neue"/>
              <a:buNone/>
            </a:pPr>
            <a:r>
              <a:rPr b="1" i="0" lang="en-US" sz="8500" u="none">
                <a:solidFill>
                  <a:srgbClr val="531B93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Future Work</a:t>
            </a:r>
            <a:endParaRPr/>
          </a:p>
        </p:txBody>
      </p:sp>
      <p:sp>
        <p:nvSpPr>
          <p:cNvPr id="85" name="Google Shape;85;p7"/>
          <p:cNvSpPr txBox="1"/>
          <p:nvPr/>
        </p:nvSpPr>
        <p:spPr>
          <a:xfrm>
            <a:off x="1206500" y="2244725"/>
            <a:ext cx="21971000" cy="93503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i="0" sz="2400" u="non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86" name="Google Shape;86;p7"/>
          <p:cNvSpPr txBox="1"/>
          <p:nvPr>
            <p:ph idx="1" type="body"/>
          </p:nvPr>
        </p:nvSpPr>
        <p:spPr>
          <a:xfrm>
            <a:off x="1206450" y="2244725"/>
            <a:ext cx="21971100" cy="6599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Over the next three weeks, we will focus on the following tasks: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Incorporating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transformer models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like BERT and GPT-2.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Using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engineered/extracted features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other than the text of the description. Some examples of such features can be found in the table below.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Creating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visualizations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(like 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t-SNE) 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of our embeddings and observe the clustering behavior (like action-comedies being closer to comedies than action-thrillers, etc.).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Tabulating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classification metrics 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like F1 Score, ROC AUC, Matthews Correlation, etc.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on a per-genre (per-class) basis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, to see if we’re failing on certain classes more than the others. Also measure weighted accuracy.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Finding a solution to the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class imbalance 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in the dataset.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425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100"/>
              <a:buFont typeface="Arial"/>
              <a:buChar char="•"/>
            </a:pP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There are several </a:t>
            </a:r>
            <a:r>
              <a:rPr b="1"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non-English languages</a:t>
            </a:r>
            <a:r>
              <a:rPr lang="en-US" sz="3100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 in the dataset. These will clutter up the vocabulary we build / embeddings we generate. We should try filtering non-English descriptions out in our first iteration.</a:t>
            </a:r>
            <a:endParaRPr sz="3100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aphicFrame>
        <p:nvGraphicFramePr>
          <p:cNvPr id="87" name="Google Shape;87;p7"/>
          <p:cNvGraphicFramePr/>
          <p:nvPr/>
        </p:nvGraphicFramePr>
        <p:xfrm>
          <a:off x="5919650" y="9447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{4BA66591-8BB6-4BCB-9978-CA17030C1C26}</a:tableStyleId>
              </a:tblPr>
              <a:tblGrid>
                <a:gridCol w="6272350"/>
                <a:gridCol w="6272350"/>
              </a:tblGrid>
              <a:tr h="5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Feature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Type</a:t>
                      </a:r>
                      <a:endParaRPr b="1" sz="2400"/>
                    </a:p>
                  </a:txBody>
                  <a:tcPr marT="63500" marB="63500" marR="63500" marL="63500" anchor="ctr"/>
                </a:tc>
              </a:tr>
              <a:tr h="83267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Occurence of Genre Name in Description Text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Binary (or Numerical if counting number of occurrences)</a:t>
                      </a:r>
                      <a:endParaRPr sz="2400"/>
                    </a:p>
                  </a:txBody>
                  <a:tcPr marT="63500" marB="63500" marR="63500" marL="63500" anchor="ctr"/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Description word count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Numerical</a:t>
                      </a:r>
                      <a:endParaRPr sz="2400"/>
                    </a:p>
                  </a:txBody>
                  <a:tcPr marT="63500" marB="63500" marR="63500" marL="63500" anchor="ctr"/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Description sentence count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Numerical</a:t>
                      </a:r>
                      <a:endParaRPr sz="2400"/>
                    </a:p>
                  </a:txBody>
                  <a:tcPr marT="63500" marB="63500" marR="63500" marL="63500" anchor="ctr"/>
                </a:tc>
              </a:tr>
              <a:tr h="11455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How many of the top-10 words pertaining to the genre are present in the description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Numerical</a:t>
                      </a:r>
                      <a:endParaRPr sz="2400"/>
                    </a:p>
                  </a:txBody>
                  <a:tcPr marT="63500" marB="63500" marR="63500" marL="63500" anchor="ctr"/>
                </a:tc>
              </a:tr>
              <a:tr h="531225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2400"/>
                        <a:t>Year of release</a:t>
                      </a:r>
                      <a:endParaRPr b="1" sz="2400"/>
                    </a:p>
                  </a:txBody>
                  <a:tcPr marT="63500" marB="63500" marR="63500" marL="63500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400"/>
                        <a:t>Ordinal</a:t>
                      </a:r>
                      <a:endParaRPr sz="2400"/>
                    </a:p>
                  </a:txBody>
                  <a:tcPr marT="63500" marB="63500" marR="63500" marL="63500" anchor="ctr"/>
                </a:tc>
              </a:tr>
            </a:tbl>
          </a:graphicData>
        </a:graphic>
      </p:graphicFrame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32_DynamicDark - Title">
  <a:themeElements>
    <a:clrScheme name="32_DynamicDark - Title">
      <a:dk1>
        <a:srgbClr val="FFFFFF"/>
      </a:dk1>
      <a:lt1>
        <a:srgbClr val="BE00FF"/>
      </a:lt1>
      <a:dk2>
        <a:srgbClr val="A9A9A9"/>
      </a:dk2>
      <a:lt2>
        <a:srgbClr val="434343"/>
      </a:lt2>
      <a:accent1>
        <a:srgbClr val="0076BA"/>
      </a:accent1>
      <a:accent2>
        <a:srgbClr val="05A89D"/>
      </a:accent2>
      <a:accent3>
        <a:srgbClr val="BE00FF"/>
      </a:accent3>
      <a:accent4>
        <a:srgbClr val="0076BA"/>
      </a:accent4>
      <a:accent5>
        <a:srgbClr val="05A89D"/>
      </a:accent5>
      <a:accent6>
        <a:srgbClr val="BE00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32_DynamicDark">
  <a:themeElements>
    <a:clrScheme name="32_DynamicDark">
      <a:dk1>
        <a:srgbClr val="FFFFFF"/>
      </a:dk1>
      <a:lt1>
        <a:srgbClr val="BE00FF"/>
      </a:lt1>
      <a:dk2>
        <a:srgbClr val="A9A9A9"/>
      </a:dk2>
      <a:lt2>
        <a:srgbClr val="434343"/>
      </a:lt2>
      <a:accent1>
        <a:srgbClr val="0076BA"/>
      </a:accent1>
      <a:accent2>
        <a:srgbClr val="05A89D"/>
      </a:accent2>
      <a:accent3>
        <a:srgbClr val="BE00FF"/>
      </a:accent3>
      <a:accent4>
        <a:srgbClr val="0076BA"/>
      </a:accent4>
      <a:accent5>
        <a:srgbClr val="05A89D"/>
      </a:accent5>
      <a:accent6>
        <a:srgbClr val="BE00FF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

<file path=docProps/custom.xml><?xml version="1.0" encoding="utf-8"?>
<Properties xmlns="http://schemas.openxmlformats.org/officeDocument/2006/custom-properties" xmlns:vt="http://schemas.openxmlformats.org/officeDocument/2006/docPropsVTypes"/>
</file>